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sldIdLst>
    <p:sldId id="256" r:id="rId2"/>
    <p:sldId id="258" r:id="rId3"/>
    <p:sldId id="341" r:id="rId4"/>
    <p:sldId id="342" r:id="rId5"/>
    <p:sldId id="343" r:id="rId6"/>
    <p:sldId id="344" r:id="rId7"/>
    <p:sldId id="347" r:id="rId8"/>
    <p:sldId id="348" r:id="rId9"/>
    <p:sldId id="324" r:id="rId10"/>
    <p:sldId id="346" r:id="rId11"/>
    <p:sldId id="260" r:id="rId12"/>
    <p:sldId id="261" r:id="rId13"/>
    <p:sldId id="265" r:id="rId14"/>
    <p:sldId id="282" r:id="rId15"/>
    <p:sldId id="350" r:id="rId16"/>
    <p:sldId id="351" r:id="rId17"/>
    <p:sldId id="352" r:id="rId18"/>
    <p:sldId id="340" r:id="rId19"/>
    <p:sldId id="353" r:id="rId20"/>
    <p:sldId id="354" r:id="rId21"/>
    <p:sldId id="355" r:id="rId22"/>
    <p:sldId id="270" r:id="rId23"/>
    <p:sldId id="349"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ri sade" initials="os" lastIdx="3" clrIdx="0">
    <p:extLst>
      <p:ext uri="{19B8F6BF-5375-455C-9EA6-DF929625EA0E}">
        <p15:presenceInfo xmlns:p15="http://schemas.microsoft.com/office/powerpoint/2012/main" userId="a1ba9da8c3586c35" providerId="Windows Live"/>
      </p:ext>
    </p:extLst>
  </p:cmAuthor>
  <p:cmAuthor id="2" name="ליאב כהן" initials="לכ" lastIdx="1" clrIdx="1">
    <p:extLst>
      <p:ext uri="{19B8F6BF-5375-455C-9EA6-DF929625EA0E}">
        <p15:presenceInfo xmlns:p15="http://schemas.microsoft.com/office/powerpoint/2012/main" userId="S::Liav.Cohen@e.braude.ac.il::2aaafaf1-1eed-4bf2-9fd6-91c534d92dc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765" autoAdjust="0"/>
    <p:restoredTop sz="94660"/>
  </p:normalViewPr>
  <p:slideViewPr>
    <p:cSldViewPr snapToGrid="0">
      <p:cViewPr varScale="1">
        <p:scale>
          <a:sx n="68" d="100"/>
          <a:sy n="68" d="100"/>
        </p:scale>
        <p:origin x="74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74B842-3A83-4335-AA16-7AF5140F526D}" type="datetimeFigureOut">
              <a:rPr lang="en-US" smtClean="0"/>
              <a:t>13-Jan-21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7581F6-5E77-48E5-87A5-C5E66A8D9C9C}" type="slidenum">
              <a:rPr lang="en-US" smtClean="0"/>
              <a:t>‹#›</a:t>
            </a:fld>
            <a:endParaRPr lang="en-US"/>
          </a:p>
        </p:txBody>
      </p:sp>
    </p:spTree>
    <p:extLst>
      <p:ext uri="{BB962C8B-B14F-4D97-AF65-F5344CB8AC3E}">
        <p14:creationId xmlns:p14="http://schemas.microsoft.com/office/powerpoint/2010/main" val="40600662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Offline object tracking</a:t>
            </a:r>
            <a:endParaRPr lang="he-IL" dirty="0"/>
          </a:p>
          <a:p>
            <a:r>
              <a:rPr lang="en-US" dirty="0"/>
              <a:t>Online object tracking</a:t>
            </a:r>
            <a:endParaRPr lang="he-IL" dirty="0"/>
          </a:p>
          <a:p>
            <a:endParaRPr lang="en-US" dirty="0"/>
          </a:p>
        </p:txBody>
      </p:sp>
      <p:sp>
        <p:nvSpPr>
          <p:cNvPr id="4" name="Slide Number Placeholder 3"/>
          <p:cNvSpPr>
            <a:spLocks noGrp="1"/>
          </p:cNvSpPr>
          <p:nvPr>
            <p:ph type="sldNum" sz="quarter" idx="5"/>
          </p:nvPr>
        </p:nvSpPr>
        <p:spPr/>
        <p:txBody>
          <a:bodyPr/>
          <a:lstStyle/>
          <a:p>
            <a:fld id="{167581F6-5E77-48E5-87A5-C5E66A8D9C9C}" type="slidenum">
              <a:rPr lang="en-US" smtClean="0"/>
              <a:t>7</a:t>
            </a:fld>
            <a:endParaRPr lang="en-US"/>
          </a:p>
        </p:txBody>
      </p:sp>
    </p:spTree>
    <p:extLst>
      <p:ext uri="{BB962C8B-B14F-4D97-AF65-F5344CB8AC3E}">
        <p14:creationId xmlns:p14="http://schemas.microsoft.com/office/powerpoint/2010/main" val="40554673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23A6291-DBB9-4913-BC9C-86C6E0F4D4CD}" type="datetimeFigureOut">
              <a:rPr lang="en-US" smtClean="0"/>
              <a:t>13-Jan-21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802485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23A6291-DBB9-4913-BC9C-86C6E0F4D4CD}" type="datetimeFigureOut">
              <a:rPr lang="en-US" smtClean="0"/>
              <a:t>13-Jan-21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355849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23A6291-DBB9-4913-BC9C-86C6E0F4D4CD}" type="datetimeFigureOut">
              <a:rPr lang="en-US" smtClean="0"/>
              <a:t>13-Jan-21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29088337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23A6291-DBB9-4913-BC9C-86C6E0F4D4CD}" type="datetimeFigureOut">
              <a:rPr lang="en-US" smtClean="0"/>
              <a:t>13-Jan-21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80C0C1-5B5B-496B-912F-D28A1BA383E5}"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8132970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3A6291-DBB9-4913-BC9C-86C6E0F4D4CD}" type="datetimeFigureOut">
              <a:rPr lang="en-US" smtClean="0"/>
              <a:t>13-Jan-21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172697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23A6291-DBB9-4913-BC9C-86C6E0F4D4CD}" type="datetimeFigureOut">
              <a:rPr lang="en-US" smtClean="0"/>
              <a:t>13-Jan-21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13440166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23A6291-DBB9-4913-BC9C-86C6E0F4D4CD}" type="datetimeFigureOut">
              <a:rPr lang="en-US" smtClean="0"/>
              <a:t>13-Jan-21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6486503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3A6291-DBB9-4913-BC9C-86C6E0F4D4CD}" type="datetimeFigureOut">
              <a:rPr lang="en-US" smtClean="0"/>
              <a:t>13-Jan-21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31958795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3A6291-DBB9-4913-BC9C-86C6E0F4D4CD}" type="datetimeFigureOut">
              <a:rPr lang="en-US" smtClean="0"/>
              <a:t>13-Jan-21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260624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823A6291-DBB9-4913-BC9C-86C6E0F4D4CD}" type="datetimeFigureOut">
              <a:rPr lang="en-US" smtClean="0"/>
              <a:t>13-Jan-21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7749341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3A6291-DBB9-4913-BC9C-86C6E0F4D4CD}" type="datetimeFigureOut">
              <a:rPr lang="en-US" smtClean="0"/>
              <a:t>13-Jan-21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8500622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23A6291-DBB9-4913-BC9C-86C6E0F4D4CD}" type="datetimeFigureOut">
              <a:rPr lang="en-US" smtClean="0"/>
              <a:t>13-Jan-21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41682920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3A6291-DBB9-4913-BC9C-86C6E0F4D4CD}" type="datetimeFigureOut">
              <a:rPr lang="en-US" smtClean="0"/>
              <a:t>13-Jan-21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37859416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823A6291-DBB9-4913-BC9C-86C6E0F4D4CD}" type="datetimeFigureOut">
              <a:rPr lang="en-US" smtClean="0"/>
              <a:t>13-Jan-21</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4798714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823A6291-DBB9-4913-BC9C-86C6E0F4D4CD}" type="datetimeFigureOut">
              <a:rPr lang="en-US" smtClean="0"/>
              <a:t>13-Jan-21</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407319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823A6291-DBB9-4913-BC9C-86C6E0F4D4CD}" type="datetimeFigureOut">
              <a:rPr lang="en-US" smtClean="0"/>
              <a:t>13-Jan-21</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16704680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23A6291-DBB9-4913-BC9C-86C6E0F4D4CD}" type="datetimeFigureOut">
              <a:rPr lang="en-US" smtClean="0"/>
              <a:t>13-Jan-21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26959862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823A6291-DBB9-4913-BC9C-86C6E0F4D4CD}" type="datetimeFigureOut">
              <a:rPr lang="en-US" smtClean="0"/>
              <a:t>13-Jan-21</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E080C0C1-5B5B-496B-912F-D28A1BA383E5}" type="slidenum">
              <a:rPr lang="en-US" smtClean="0"/>
              <a:t>‹#›</a:t>
            </a:fld>
            <a:endParaRPr lang="en-US"/>
          </a:p>
        </p:txBody>
      </p:sp>
    </p:spTree>
    <p:extLst>
      <p:ext uri="{BB962C8B-B14F-4D97-AF65-F5344CB8AC3E}">
        <p14:creationId xmlns:p14="http://schemas.microsoft.com/office/powerpoint/2010/main" val="147335303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en.wikipedia.org/wiki/RGB_color_model" TargetMode="External"/><Relationship Id="rId2" Type="http://schemas.openxmlformats.org/officeDocument/2006/relationships/hyperlink" Target="https://missinglink.ai/guides/computer-vision/object-tracking-deep-learning/" TargetMode="External"/><Relationship Id="rId1" Type="http://schemas.openxmlformats.org/officeDocument/2006/relationships/slideLayout" Target="../slideLayouts/slideLayout2.xml"/><Relationship Id="rId5" Type="http://schemas.openxmlformats.org/officeDocument/2006/relationships/hyperlink" Target="https://www.quora.com/In-image-processing-applications-why-do-we-convert-from-RGB-to-Grayscale" TargetMode="External"/><Relationship Id="rId4" Type="http://schemas.openxmlformats.org/officeDocument/2006/relationships/hyperlink" Target="https://en.wikipedia.org/wiki/Color_histogram"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10A28F-D506-4910-A4D3-276651D9AA6A}"/>
              </a:ext>
            </a:extLst>
          </p:cNvPr>
          <p:cNvSpPr>
            <a:spLocks noGrp="1"/>
          </p:cNvSpPr>
          <p:nvPr>
            <p:ph type="ctrTitle"/>
          </p:nvPr>
        </p:nvSpPr>
        <p:spPr>
          <a:xfrm>
            <a:off x="841960" y="-163708"/>
            <a:ext cx="9451647" cy="3189941"/>
          </a:xfrm>
        </p:spPr>
        <p:txBody>
          <a:bodyPr/>
          <a:lstStyle/>
          <a:p>
            <a:pPr algn="ctr" rtl="1"/>
            <a:r>
              <a:rPr lang="he-IL" sz="4400" dirty="0"/>
              <a:t>פרויקט א מעבדה לעיבוד אותות – פרויקטון ב'</a:t>
            </a:r>
            <a:br>
              <a:rPr lang="he-IL" sz="4000" dirty="0"/>
            </a:br>
            <a:r>
              <a:rPr lang="en-US" sz="4400" dirty="0"/>
              <a:t>Object Tracking in Video Using Color and Grayscale Histograms</a:t>
            </a:r>
            <a:br>
              <a:rPr lang="en-US" sz="4800" dirty="0"/>
            </a:br>
            <a:endParaRPr lang="en-US" sz="4800" dirty="0"/>
          </a:p>
        </p:txBody>
      </p:sp>
      <p:sp>
        <p:nvSpPr>
          <p:cNvPr id="3" name="Subtitle 2">
            <a:extLst>
              <a:ext uri="{FF2B5EF4-FFF2-40B4-BE49-F238E27FC236}">
                <a16:creationId xmlns:a16="http://schemas.microsoft.com/office/drawing/2014/main" id="{C6E46BE3-FECD-4F96-9ED9-FC259C46D93A}"/>
              </a:ext>
            </a:extLst>
          </p:cNvPr>
          <p:cNvSpPr>
            <a:spLocks noGrp="1"/>
          </p:cNvSpPr>
          <p:nvPr>
            <p:ph type="subTitle" idx="1"/>
          </p:nvPr>
        </p:nvSpPr>
        <p:spPr>
          <a:xfrm>
            <a:off x="1154954" y="5678528"/>
            <a:ext cx="8825658" cy="861420"/>
          </a:xfrm>
        </p:spPr>
        <p:txBody>
          <a:bodyPr>
            <a:normAutofit fontScale="92500" lnSpcReduction="20000"/>
          </a:bodyPr>
          <a:lstStyle/>
          <a:p>
            <a:pPr algn="r" rtl="1"/>
            <a:r>
              <a:rPr lang="he-IL" dirty="0"/>
              <a:t>מגישים: </a:t>
            </a:r>
            <a:br>
              <a:rPr lang="en-US" dirty="0"/>
            </a:br>
            <a:r>
              <a:rPr lang="he-IL" dirty="0"/>
              <a:t>אורי שדה 318262128</a:t>
            </a:r>
            <a:br>
              <a:rPr lang="en-US" dirty="0"/>
            </a:br>
            <a:r>
              <a:rPr lang="he-IL" dirty="0"/>
              <a:t>ליאב כהן 209454693</a:t>
            </a:r>
            <a:endParaRPr lang="en-US" dirty="0"/>
          </a:p>
        </p:txBody>
      </p:sp>
      <p:pic>
        <p:nvPicPr>
          <p:cNvPr id="5" name="Picture 4">
            <a:extLst>
              <a:ext uri="{FF2B5EF4-FFF2-40B4-BE49-F238E27FC236}">
                <a16:creationId xmlns:a16="http://schemas.microsoft.com/office/drawing/2014/main" id="{DFAF218C-00A9-41A6-B2C1-09B13DBB45FE}"/>
              </a:ext>
            </a:extLst>
          </p:cNvPr>
          <p:cNvPicPr>
            <a:picLocks noChangeAspect="1"/>
          </p:cNvPicPr>
          <p:nvPr/>
        </p:nvPicPr>
        <p:blipFill>
          <a:blip r:embed="rId2"/>
          <a:stretch>
            <a:fillRect/>
          </a:stretch>
        </p:blipFill>
        <p:spPr>
          <a:xfrm>
            <a:off x="1419998" y="2445517"/>
            <a:ext cx="8239125" cy="3189941"/>
          </a:xfrm>
          <a:prstGeom prst="rect">
            <a:avLst/>
          </a:prstGeom>
        </p:spPr>
      </p:pic>
    </p:spTree>
    <p:extLst>
      <p:ext uri="{BB962C8B-B14F-4D97-AF65-F5344CB8AC3E}">
        <p14:creationId xmlns:p14="http://schemas.microsoft.com/office/powerpoint/2010/main" val="35347983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80BCB-9C5C-421D-BB6B-C48EE16C4287}"/>
              </a:ext>
            </a:extLst>
          </p:cNvPr>
          <p:cNvSpPr>
            <a:spLocks noGrp="1"/>
          </p:cNvSpPr>
          <p:nvPr>
            <p:ph type="title"/>
          </p:nvPr>
        </p:nvSpPr>
        <p:spPr/>
        <p:txBody>
          <a:bodyPr/>
          <a:lstStyle/>
          <a:p>
            <a:pPr algn="r" rtl="1"/>
            <a:r>
              <a:rPr lang="he-IL" dirty="0"/>
              <a:t>שלבי האלגוריתם – חלק ב' תמונת </a:t>
            </a:r>
            <a:r>
              <a:rPr lang="en-US" dirty="0"/>
              <a:t>Grayscale</a:t>
            </a:r>
          </a:p>
        </p:txBody>
      </p:sp>
      <p:sp>
        <p:nvSpPr>
          <p:cNvPr id="3" name="Content Placeholder 2">
            <a:extLst>
              <a:ext uri="{FF2B5EF4-FFF2-40B4-BE49-F238E27FC236}">
                <a16:creationId xmlns:a16="http://schemas.microsoft.com/office/drawing/2014/main" id="{30CF4BD7-78EA-45E3-A0A4-44F97B10CF22}"/>
              </a:ext>
            </a:extLst>
          </p:cNvPr>
          <p:cNvSpPr>
            <a:spLocks noGrp="1"/>
          </p:cNvSpPr>
          <p:nvPr>
            <p:ph idx="1"/>
          </p:nvPr>
        </p:nvSpPr>
        <p:spPr>
          <a:xfrm>
            <a:off x="2749232" y="1853248"/>
            <a:ext cx="8946541" cy="4195481"/>
          </a:xfrm>
        </p:spPr>
        <p:txBody>
          <a:bodyPr>
            <a:normAutofit/>
          </a:bodyPr>
          <a:lstStyle/>
          <a:p>
            <a:pPr algn="r" rtl="1"/>
            <a:r>
              <a:rPr lang="he-IL" sz="2400" dirty="0"/>
              <a:t>עכשיו נחזור על אותו תהליך רק עם סרטון </a:t>
            </a:r>
            <a:r>
              <a:rPr lang="en-US" sz="2400" dirty="0"/>
              <a:t>Gray</a:t>
            </a:r>
            <a:r>
              <a:rPr lang="he-IL" sz="2400" dirty="0"/>
              <a:t> וניישם אותו בעצמנו.</a:t>
            </a:r>
          </a:p>
          <a:p>
            <a:pPr algn="r" rtl="1"/>
            <a:r>
              <a:rPr lang="he-IL" sz="2400" dirty="0"/>
              <a:t>נחזור על אותו תהליך של סימון מסגרת מלבנית עבור ארבעה סרטונים</a:t>
            </a:r>
          </a:p>
          <a:p>
            <a:pPr algn="r" rtl="1"/>
            <a:r>
              <a:rPr lang="he-IL" sz="2400" dirty="0"/>
              <a:t>כעת שידוע לנו תוצאות </a:t>
            </a:r>
            <a:r>
              <a:rPr lang="en-US" sz="2400" dirty="0"/>
              <a:t>RGB</a:t>
            </a:r>
            <a:r>
              <a:rPr lang="he-IL" sz="2400" dirty="0"/>
              <a:t> ו</a:t>
            </a:r>
            <a:r>
              <a:rPr lang="en-US" sz="2400" dirty="0"/>
              <a:t>GRAY</a:t>
            </a:r>
            <a:r>
              <a:rPr lang="he-IL" sz="2400" dirty="0"/>
              <a:t> נשווה בין התוצאות ונקבע מתי ה</a:t>
            </a:r>
            <a:r>
              <a:rPr lang="en-US" sz="2400" dirty="0"/>
              <a:t>RGB</a:t>
            </a:r>
            <a:r>
              <a:rPr lang="he-IL" sz="2400" dirty="0"/>
              <a:t> עדין מן ה</a:t>
            </a:r>
            <a:r>
              <a:rPr lang="en-US" sz="2400" dirty="0"/>
              <a:t>GRAY</a:t>
            </a:r>
            <a:r>
              <a:rPr lang="he-IL" sz="2400" dirty="0"/>
              <a:t> ומתי שתיהן בתפקוד נמוך</a:t>
            </a:r>
            <a:endParaRPr lang="en-US" sz="2400" dirty="0"/>
          </a:p>
        </p:txBody>
      </p:sp>
    </p:spTree>
    <p:extLst>
      <p:ext uri="{BB962C8B-B14F-4D97-AF65-F5344CB8AC3E}">
        <p14:creationId xmlns:p14="http://schemas.microsoft.com/office/powerpoint/2010/main" val="1537480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1F8962-23F3-4B77-B2FB-1D5F09DADF1E}"/>
              </a:ext>
            </a:extLst>
          </p:cNvPr>
          <p:cNvSpPr>
            <a:spLocks noGrp="1"/>
          </p:cNvSpPr>
          <p:nvPr>
            <p:ph type="title"/>
          </p:nvPr>
        </p:nvSpPr>
        <p:spPr/>
        <p:txBody>
          <a:bodyPr/>
          <a:lstStyle/>
          <a:p>
            <a:pPr algn="r"/>
            <a:r>
              <a:rPr lang="he-IL" dirty="0"/>
              <a:t>תוכנית פעולה לאור הבעיה </a:t>
            </a:r>
            <a:endParaRPr lang="en-US" dirty="0"/>
          </a:p>
        </p:txBody>
      </p:sp>
      <p:sp>
        <p:nvSpPr>
          <p:cNvPr id="3" name="Content Placeholder 2">
            <a:extLst>
              <a:ext uri="{FF2B5EF4-FFF2-40B4-BE49-F238E27FC236}">
                <a16:creationId xmlns:a16="http://schemas.microsoft.com/office/drawing/2014/main" id="{F0DB615B-764B-4997-BBD7-D8B37702F959}"/>
              </a:ext>
            </a:extLst>
          </p:cNvPr>
          <p:cNvSpPr>
            <a:spLocks noGrp="1"/>
          </p:cNvSpPr>
          <p:nvPr>
            <p:ph idx="1"/>
          </p:nvPr>
        </p:nvSpPr>
        <p:spPr>
          <a:xfrm>
            <a:off x="1828801" y="1687158"/>
            <a:ext cx="9529348" cy="4195481"/>
          </a:xfrm>
        </p:spPr>
        <p:txBody>
          <a:bodyPr>
            <a:normAutofit/>
          </a:bodyPr>
          <a:lstStyle/>
          <a:p>
            <a:pPr algn="r" rtl="1"/>
            <a:endParaRPr lang="he-IL" dirty="0"/>
          </a:p>
          <a:p>
            <a:pPr algn="r" rtl="1"/>
            <a:r>
              <a:rPr lang="he-IL" dirty="0"/>
              <a:t>עלינו להשיג ארבעה סרטונים עם "דרגות קושי" שונות עבור הניתוח ולטעון אותם כ </a:t>
            </a:r>
            <a:r>
              <a:rPr lang="en-US" dirty="0"/>
              <a:t>RGB</a:t>
            </a:r>
            <a:r>
              <a:rPr lang="he-IL" dirty="0"/>
              <a:t> וכ </a:t>
            </a:r>
            <a:r>
              <a:rPr lang="en-US" dirty="0"/>
              <a:t>GRAY</a:t>
            </a:r>
            <a:r>
              <a:rPr lang="he-IL" dirty="0"/>
              <a:t>.</a:t>
            </a:r>
          </a:p>
          <a:p>
            <a:pPr algn="r" rtl="1"/>
            <a:r>
              <a:rPr lang="he-IL" dirty="0"/>
              <a:t>עלינו לאפשר למשתמש לסמן את האזור הרצוי בפריים הראשון.</a:t>
            </a:r>
            <a:endParaRPr lang="en-US" dirty="0"/>
          </a:p>
          <a:p>
            <a:pPr algn="r" rtl="1"/>
            <a:r>
              <a:rPr lang="he-IL" dirty="0"/>
              <a:t>נחשב את היסטוגרמית הצבעים של האזור המסומן.</a:t>
            </a:r>
          </a:p>
          <a:p>
            <a:pPr algn="r" rtl="1"/>
            <a:r>
              <a:rPr lang="he-IL" dirty="0"/>
              <a:t>נחפש בפריים הבא בתוך "אזור החיפוש" שהגדרנו מראש, מסגרת עם היסטוגרמיה בעלת </a:t>
            </a:r>
            <a:r>
              <a:rPr lang="en-US" dirty="0"/>
              <a:t>MSE</a:t>
            </a:r>
            <a:r>
              <a:rPr lang="he-IL" dirty="0"/>
              <a:t> נמוך בין ההיסטוגרמה החדשה והישנה.</a:t>
            </a:r>
          </a:p>
          <a:p>
            <a:pPr algn="r" rtl="1"/>
            <a:r>
              <a:rPr lang="he-IL" dirty="0"/>
              <a:t>כעת ההסיטוגרמיה המקורית מוחלפת בהיסטוגרמיה של הפריים הנוכחי כדי שתהיה השוואה בין פריימים סמוכים.</a:t>
            </a:r>
          </a:p>
          <a:p>
            <a:pPr algn="r" rtl="1"/>
            <a:r>
              <a:rPr lang="he-IL" dirty="0"/>
              <a:t>נעדכן את המסגרת להופיע על האזור החדש בכדי שנקבל סרטון סופי נראה את המעקב.</a:t>
            </a:r>
            <a:br>
              <a:rPr lang="en-US" dirty="0"/>
            </a:br>
            <a:endParaRPr lang="he-IL" dirty="0"/>
          </a:p>
          <a:p>
            <a:pPr algn="r" rtl="1"/>
            <a:endParaRPr lang="he-IL" dirty="0"/>
          </a:p>
          <a:p>
            <a:pPr algn="r" rtl="1"/>
            <a:endParaRPr lang="en-US" dirty="0"/>
          </a:p>
        </p:txBody>
      </p:sp>
    </p:spTree>
    <p:extLst>
      <p:ext uri="{BB962C8B-B14F-4D97-AF65-F5344CB8AC3E}">
        <p14:creationId xmlns:p14="http://schemas.microsoft.com/office/powerpoint/2010/main" val="25113970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45FA4-49A7-4BD0-9996-A67232D2A071}"/>
              </a:ext>
            </a:extLst>
          </p:cNvPr>
          <p:cNvSpPr>
            <a:spLocks noGrp="1"/>
          </p:cNvSpPr>
          <p:nvPr>
            <p:ph type="title"/>
          </p:nvPr>
        </p:nvSpPr>
        <p:spPr/>
        <p:txBody>
          <a:bodyPr/>
          <a:lstStyle/>
          <a:p>
            <a:pPr algn="r"/>
            <a:r>
              <a:rPr lang="he-IL" dirty="0"/>
              <a:t>בעיות משניות</a:t>
            </a:r>
            <a:endParaRPr lang="en-US" dirty="0"/>
          </a:p>
        </p:txBody>
      </p:sp>
      <p:sp>
        <p:nvSpPr>
          <p:cNvPr id="3" name="Content Placeholder 2">
            <a:extLst>
              <a:ext uri="{FF2B5EF4-FFF2-40B4-BE49-F238E27FC236}">
                <a16:creationId xmlns:a16="http://schemas.microsoft.com/office/drawing/2014/main" id="{46EF2F05-AC77-4671-A426-256FD682603E}"/>
              </a:ext>
            </a:extLst>
          </p:cNvPr>
          <p:cNvSpPr>
            <a:spLocks noGrp="1"/>
          </p:cNvSpPr>
          <p:nvPr>
            <p:ph idx="1"/>
          </p:nvPr>
        </p:nvSpPr>
        <p:spPr/>
        <p:txBody>
          <a:bodyPr/>
          <a:lstStyle/>
          <a:p>
            <a:pPr algn="r" rtl="1"/>
            <a:r>
              <a:rPr lang="he-IL" dirty="0"/>
              <a:t>מכיוון שאנו עובדים עם סרטון קיים כלומר מעקב אחר אובייקטים לא מקוונים, חשוב שניקח את מהירות האובייקט בחשבון אחרת לא נוכל לנתח אותו.</a:t>
            </a:r>
          </a:p>
          <a:p>
            <a:pPr algn="r" rtl="1"/>
            <a:r>
              <a:rPr lang="he-IL" dirty="0"/>
              <a:t>התאמת גודל הסרטון והאיכות משפיעות על זמן הרצת הפרויקט.</a:t>
            </a:r>
          </a:p>
          <a:p>
            <a:pPr algn="r" rtl="1"/>
            <a:r>
              <a:rPr lang="he-IL" dirty="0"/>
              <a:t>מציאת סרטון מספק גם בגווני </a:t>
            </a:r>
            <a:r>
              <a:rPr lang="en-US" dirty="0"/>
              <a:t>RGB</a:t>
            </a:r>
            <a:r>
              <a:rPr lang="he-IL" dirty="0"/>
              <a:t> וגם בגווני </a:t>
            </a:r>
            <a:r>
              <a:rPr lang="en-US" dirty="0"/>
              <a:t>GRAYSCALE</a:t>
            </a:r>
            <a:endParaRPr lang="he-IL" dirty="0"/>
          </a:p>
          <a:p>
            <a:pPr algn="r" rtl="1"/>
            <a:r>
              <a:rPr lang="he-IL" dirty="0"/>
              <a:t>איזה סוג היסטוגרמיה עדיפה</a:t>
            </a:r>
            <a:r>
              <a:rPr lang="en-US" dirty="0">
                <a:solidFill>
                  <a:srgbClr val="FF0000"/>
                </a:solidFill>
              </a:rPr>
              <a:t> HISTOGRAM BACK-PROJECTION</a:t>
            </a:r>
          </a:p>
          <a:p>
            <a:pPr algn="r" rtl="1"/>
            <a:r>
              <a:rPr lang="en-US" dirty="0">
                <a:solidFill>
                  <a:srgbClr val="FF0000"/>
                </a:solidFill>
              </a:rPr>
              <a:t>WEIGHTED HISTOGRAM</a:t>
            </a:r>
          </a:p>
          <a:p>
            <a:pPr algn="r" rtl="1"/>
            <a:r>
              <a:rPr lang="en-US" dirty="0">
                <a:solidFill>
                  <a:srgbClr val="FF0000"/>
                </a:solidFill>
              </a:rPr>
              <a:t>RATIO HISTOGRAM</a:t>
            </a:r>
            <a:endParaRPr lang="he-IL" dirty="0">
              <a:solidFill>
                <a:srgbClr val="FF0000"/>
              </a:solidFill>
            </a:endParaRPr>
          </a:p>
          <a:p>
            <a:pPr algn="r" rtl="1"/>
            <a:endParaRPr lang="en-US" dirty="0"/>
          </a:p>
        </p:txBody>
      </p:sp>
    </p:spTree>
    <p:extLst>
      <p:ext uri="{BB962C8B-B14F-4D97-AF65-F5344CB8AC3E}">
        <p14:creationId xmlns:p14="http://schemas.microsoft.com/office/powerpoint/2010/main" val="10986313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A2E58-193B-4EA0-8EDF-0291021B51C2}"/>
              </a:ext>
            </a:extLst>
          </p:cNvPr>
          <p:cNvSpPr>
            <a:spLocks noGrp="1"/>
          </p:cNvSpPr>
          <p:nvPr>
            <p:ph type="title"/>
          </p:nvPr>
        </p:nvSpPr>
        <p:spPr/>
        <p:txBody>
          <a:bodyPr/>
          <a:lstStyle/>
          <a:p>
            <a:pPr algn="r"/>
            <a:r>
              <a:rPr lang="he-IL" dirty="0"/>
              <a:t>קטעי קוד</a:t>
            </a:r>
            <a:endParaRPr lang="en-US" dirty="0"/>
          </a:p>
        </p:txBody>
      </p:sp>
      <p:sp>
        <p:nvSpPr>
          <p:cNvPr id="6" name="Content Placeholder 2">
            <a:extLst>
              <a:ext uri="{FF2B5EF4-FFF2-40B4-BE49-F238E27FC236}">
                <a16:creationId xmlns:a16="http://schemas.microsoft.com/office/drawing/2014/main" id="{3F39107D-1DB7-46F0-96BC-4926021B36FE}"/>
              </a:ext>
            </a:extLst>
          </p:cNvPr>
          <p:cNvSpPr txBox="1">
            <a:spLocks/>
          </p:cNvSpPr>
          <p:nvPr/>
        </p:nvSpPr>
        <p:spPr>
          <a:xfrm>
            <a:off x="3905428" y="1436851"/>
            <a:ext cx="7640461" cy="483576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algn="r" rtl="1"/>
            <a:endParaRPr lang="he-IL" sz="2400" dirty="0"/>
          </a:p>
          <a:p>
            <a:pPr algn="r" rtl="1"/>
            <a:endParaRPr lang="he-IL" sz="2400" dirty="0"/>
          </a:p>
        </p:txBody>
      </p:sp>
    </p:spTree>
    <p:extLst>
      <p:ext uri="{BB962C8B-B14F-4D97-AF65-F5344CB8AC3E}">
        <p14:creationId xmlns:p14="http://schemas.microsoft.com/office/powerpoint/2010/main" val="10856616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01DDB-412C-4BEB-B426-1663A9FED154}"/>
              </a:ext>
            </a:extLst>
          </p:cNvPr>
          <p:cNvSpPr>
            <a:spLocks noGrp="1"/>
          </p:cNvSpPr>
          <p:nvPr>
            <p:ph type="title"/>
          </p:nvPr>
        </p:nvSpPr>
        <p:spPr/>
        <p:txBody>
          <a:bodyPr/>
          <a:lstStyle/>
          <a:p>
            <a:pPr algn="r" rtl="1"/>
            <a:r>
              <a:rPr lang="he-IL" dirty="0"/>
              <a:t>תוצאות סימולציות עבור א </a:t>
            </a:r>
            <a:r>
              <a:rPr lang="en-US" dirty="0"/>
              <a:t>RGB</a:t>
            </a:r>
          </a:p>
        </p:txBody>
      </p:sp>
    </p:spTree>
    <p:extLst>
      <p:ext uri="{BB962C8B-B14F-4D97-AF65-F5344CB8AC3E}">
        <p14:creationId xmlns:p14="http://schemas.microsoft.com/office/powerpoint/2010/main" val="30605575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01DDB-412C-4BEB-B426-1663A9FED154}"/>
              </a:ext>
            </a:extLst>
          </p:cNvPr>
          <p:cNvSpPr>
            <a:spLocks noGrp="1"/>
          </p:cNvSpPr>
          <p:nvPr>
            <p:ph type="title"/>
          </p:nvPr>
        </p:nvSpPr>
        <p:spPr/>
        <p:txBody>
          <a:bodyPr/>
          <a:lstStyle/>
          <a:p>
            <a:pPr algn="r" rtl="1"/>
            <a:r>
              <a:rPr lang="he-IL" dirty="0"/>
              <a:t>תוצאות סימולציות עבור א </a:t>
            </a:r>
            <a:r>
              <a:rPr lang="en-US" dirty="0"/>
              <a:t>RGB</a:t>
            </a:r>
          </a:p>
        </p:txBody>
      </p:sp>
    </p:spTree>
    <p:extLst>
      <p:ext uri="{BB962C8B-B14F-4D97-AF65-F5344CB8AC3E}">
        <p14:creationId xmlns:p14="http://schemas.microsoft.com/office/powerpoint/2010/main" val="3924756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01DDB-412C-4BEB-B426-1663A9FED154}"/>
              </a:ext>
            </a:extLst>
          </p:cNvPr>
          <p:cNvSpPr>
            <a:spLocks noGrp="1"/>
          </p:cNvSpPr>
          <p:nvPr>
            <p:ph type="title"/>
          </p:nvPr>
        </p:nvSpPr>
        <p:spPr/>
        <p:txBody>
          <a:bodyPr/>
          <a:lstStyle/>
          <a:p>
            <a:pPr algn="r" rtl="1"/>
            <a:r>
              <a:rPr lang="he-IL" dirty="0"/>
              <a:t>תוצאות סימולציות עבור א </a:t>
            </a:r>
            <a:r>
              <a:rPr lang="en-US" dirty="0"/>
              <a:t>RGB</a:t>
            </a:r>
          </a:p>
        </p:txBody>
      </p:sp>
    </p:spTree>
    <p:extLst>
      <p:ext uri="{BB962C8B-B14F-4D97-AF65-F5344CB8AC3E}">
        <p14:creationId xmlns:p14="http://schemas.microsoft.com/office/powerpoint/2010/main" val="7275693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01DDB-412C-4BEB-B426-1663A9FED154}"/>
              </a:ext>
            </a:extLst>
          </p:cNvPr>
          <p:cNvSpPr>
            <a:spLocks noGrp="1"/>
          </p:cNvSpPr>
          <p:nvPr>
            <p:ph type="title"/>
          </p:nvPr>
        </p:nvSpPr>
        <p:spPr/>
        <p:txBody>
          <a:bodyPr/>
          <a:lstStyle/>
          <a:p>
            <a:pPr algn="r" rtl="1"/>
            <a:r>
              <a:rPr lang="he-IL" dirty="0"/>
              <a:t>תוצאות סימולציות עבור א </a:t>
            </a:r>
            <a:r>
              <a:rPr lang="en-US" dirty="0"/>
              <a:t>RGB</a:t>
            </a:r>
          </a:p>
        </p:txBody>
      </p:sp>
    </p:spTree>
    <p:extLst>
      <p:ext uri="{BB962C8B-B14F-4D97-AF65-F5344CB8AC3E}">
        <p14:creationId xmlns:p14="http://schemas.microsoft.com/office/powerpoint/2010/main" val="14640107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01DDB-412C-4BEB-B426-1663A9FED154}"/>
              </a:ext>
            </a:extLst>
          </p:cNvPr>
          <p:cNvSpPr>
            <a:spLocks noGrp="1"/>
          </p:cNvSpPr>
          <p:nvPr>
            <p:ph type="title"/>
          </p:nvPr>
        </p:nvSpPr>
        <p:spPr/>
        <p:txBody>
          <a:bodyPr/>
          <a:lstStyle/>
          <a:p>
            <a:pPr algn="r" rtl="1"/>
            <a:r>
              <a:rPr lang="he-IL" dirty="0"/>
              <a:t>תוצאות סימולציות עבור חלק ב’ </a:t>
            </a:r>
            <a:r>
              <a:rPr lang="en-US" dirty="0"/>
              <a:t>GRAY</a:t>
            </a:r>
          </a:p>
        </p:txBody>
      </p:sp>
    </p:spTree>
    <p:extLst>
      <p:ext uri="{BB962C8B-B14F-4D97-AF65-F5344CB8AC3E}">
        <p14:creationId xmlns:p14="http://schemas.microsoft.com/office/powerpoint/2010/main" val="29655227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01DDB-412C-4BEB-B426-1663A9FED154}"/>
              </a:ext>
            </a:extLst>
          </p:cNvPr>
          <p:cNvSpPr>
            <a:spLocks noGrp="1"/>
          </p:cNvSpPr>
          <p:nvPr>
            <p:ph type="title"/>
          </p:nvPr>
        </p:nvSpPr>
        <p:spPr/>
        <p:txBody>
          <a:bodyPr/>
          <a:lstStyle/>
          <a:p>
            <a:pPr algn="r" rtl="1"/>
            <a:r>
              <a:rPr lang="he-IL" dirty="0"/>
              <a:t>תוצאות סימולציות עבור חלק ב’ </a:t>
            </a:r>
            <a:r>
              <a:rPr lang="en-US" dirty="0"/>
              <a:t>GRAY</a:t>
            </a:r>
          </a:p>
        </p:txBody>
      </p:sp>
    </p:spTree>
    <p:extLst>
      <p:ext uri="{BB962C8B-B14F-4D97-AF65-F5344CB8AC3E}">
        <p14:creationId xmlns:p14="http://schemas.microsoft.com/office/powerpoint/2010/main" val="16405722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104E2-2F77-4DFE-B510-6D92F89008AC}"/>
              </a:ext>
            </a:extLst>
          </p:cNvPr>
          <p:cNvSpPr>
            <a:spLocks noGrp="1"/>
          </p:cNvSpPr>
          <p:nvPr>
            <p:ph type="title"/>
          </p:nvPr>
        </p:nvSpPr>
        <p:spPr/>
        <p:txBody>
          <a:bodyPr/>
          <a:lstStyle/>
          <a:p>
            <a:pPr marL="0" indent="0" algn="r" rtl="1">
              <a:buNone/>
            </a:pPr>
            <a:r>
              <a:rPr lang="he-IL" dirty="0"/>
              <a:t>מונחים רלוונטים למצגת זו:</a:t>
            </a:r>
          </a:p>
        </p:txBody>
      </p:sp>
      <p:sp>
        <p:nvSpPr>
          <p:cNvPr id="3" name="Content Placeholder 2">
            <a:extLst>
              <a:ext uri="{FF2B5EF4-FFF2-40B4-BE49-F238E27FC236}">
                <a16:creationId xmlns:a16="http://schemas.microsoft.com/office/drawing/2014/main" id="{A355219B-7EA7-4E7F-8F43-D4473D08E88B}"/>
              </a:ext>
            </a:extLst>
          </p:cNvPr>
          <p:cNvSpPr>
            <a:spLocks noGrp="1"/>
          </p:cNvSpPr>
          <p:nvPr>
            <p:ph idx="1"/>
          </p:nvPr>
        </p:nvSpPr>
        <p:spPr>
          <a:xfrm>
            <a:off x="1103312" y="2052919"/>
            <a:ext cx="8946541" cy="4453898"/>
          </a:xfrm>
        </p:spPr>
        <p:txBody>
          <a:bodyPr>
            <a:normAutofit lnSpcReduction="10000"/>
          </a:bodyPr>
          <a:lstStyle/>
          <a:p>
            <a:pPr algn="r" rtl="1"/>
            <a:r>
              <a:rPr lang="en-US" dirty="0"/>
              <a:t>RGB</a:t>
            </a:r>
          </a:p>
          <a:p>
            <a:pPr algn="r" rtl="1"/>
            <a:r>
              <a:rPr lang="en-US" dirty="0"/>
              <a:t>GRAY SCALE</a:t>
            </a:r>
            <a:endParaRPr lang="he-IL" dirty="0"/>
          </a:p>
          <a:p>
            <a:pPr algn="r" rtl="1"/>
            <a:r>
              <a:rPr lang="en-US" dirty="0"/>
              <a:t>BINS</a:t>
            </a:r>
            <a:endParaRPr lang="he-IL" dirty="0"/>
          </a:p>
          <a:p>
            <a:pPr algn="r" rtl="1"/>
            <a:r>
              <a:rPr lang="en-US" dirty="0"/>
              <a:t>HISTOGRAM	</a:t>
            </a:r>
          </a:p>
          <a:p>
            <a:pPr algn="r" rtl="1"/>
            <a:r>
              <a:rPr lang="en-US" dirty="0"/>
              <a:t>M.S.E</a:t>
            </a:r>
          </a:p>
          <a:p>
            <a:pPr algn="r" rtl="1"/>
            <a:r>
              <a:rPr lang="en-US" dirty="0">
                <a:solidFill>
                  <a:srgbClr val="FF0000"/>
                </a:solidFill>
              </a:rPr>
              <a:t>HISTOGRAM BACK-PROJECTION</a:t>
            </a:r>
          </a:p>
          <a:p>
            <a:pPr algn="r" rtl="1"/>
            <a:r>
              <a:rPr lang="en-US" dirty="0">
                <a:solidFill>
                  <a:srgbClr val="FF0000"/>
                </a:solidFill>
              </a:rPr>
              <a:t>WEIGHTED HISTOGRAM</a:t>
            </a:r>
          </a:p>
          <a:p>
            <a:pPr algn="r" rtl="1"/>
            <a:r>
              <a:rPr lang="en-US" dirty="0">
                <a:solidFill>
                  <a:srgbClr val="FF0000"/>
                </a:solidFill>
              </a:rPr>
              <a:t>RATIO HISTOGRAM</a:t>
            </a:r>
            <a:br>
              <a:rPr lang="en-US" dirty="0"/>
            </a:br>
            <a:endParaRPr lang="en-US" dirty="0"/>
          </a:p>
          <a:p>
            <a:pPr marL="0" indent="0" algn="r" rtl="1">
              <a:buNone/>
            </a:pPr>
            <a:br>
              <a:rPr lang="en-US" dirty="0"/>
            </a:br>
            <a:endParaRPr lang="he-IL" dirty="0"/>
          </a:p>
          <a:p>
            <a:pPr algn="r" rtl="1"/>
            <a:endParaRPr lang="he-IL" dirty="0"/>
          </a:p>
          <a:p>
            <a:pPr algn="r" rtl="1"/>
            <a:endParaRPr lang="en-US" dirty="0"/>
          </a:p>
        </p:txBody>
      </p:sp>
    </p:spTree>
    <p:extLst>
      <p:ext uri="{BB962C8B-B14F-4D97-AF65-F5344CB8AC3E}">
        <p14:creationId xmlns:p14="http://schemas.microsoft.com/office/powerpoint/2010/main" val="15985291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01DDB-412C-4BEB-B426-1663A9FED154}"/>
              </a:ext>
            </a:extLst>
          </p:cNvPr>
          <p:cNvSpPr>
            <a:spLocks noGrp="1"/>
          </p:cNvSpPr>
          <p:nvPr>
            <p:ph type="title"/>
          </p:nvPr>
        </p:nvSpPr>
        <p:spPr/>
        <p:txBody>
          <a:bodyPr/>
          <a:lstStyle/>
          <a:p>
            <a:pPr algn="r" rtl="1"/>
            <a:r>
              <a:rPr lang="he-IL" dirty="0"/>
              <a:t>תוצאות סימולציות עבור חלק ב’ </a:t>
            </a:r>
            <a:r>
              <a:rPr lang="en-US" dirty="0"/>
              <a:t>GRAY</a:t>
            </a:r>
          </a:p>
        </p:txBody>
      </p:sp>
    </p:spTree>
    <p:extLst>
      <p:ext uri="{BB962C8B-B14F-4D97-AF65-F5344CB8AC3E}">
        <p14:creationId xmlns:p14="http://schemas.microsoft.com/office/powerpoint/2010/main" val="12214414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01DDB-412C-4BEB-B426-1663A9FED154}"/>
              </a:ext>
            </a:extLst>
          </p:cNvPr>
          <p:cNvSpPr>
            <a:spLocks noGrp="1"/>
          </p:cNvSpPr>
          <p:nvPr>
            <p:ph type="title"/>
          </p:nvPr>
        </p:nvSpPr>
        <p:spPr/>
        <p:txBody>
          <a:bodyPr/>
          <a:lstStyle/>
          <a:p>
            <a:pPr algn="r" rtl="1"/>
            <a:r>
              <a:rPr lang="he-IL" dirty="0"/>
              <a:t>תוצאות סימולציות עבור חלק ב’ </a:t>
            </a:r>
            <a:r>
              <a:rPr lang="en-US" dirty="0"/>
              <a:t>GRAY</a:t>
            </a:r>
          </a:p>
        </p:txBody>
      </p:sp>
    </p:spTree>
    <p:extLst>
      <p:ext uri="{BB962C8B-B14F-4D97-AF65-F5344CB8AC3E}">
        <p14:creationId xmlns:p14="http://schemas.microsoft.com/office/powerpoint/2010/main" val="17267298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690C3-11BA-40E9-9388-7A37B18E28D6}"/>
              </a:ext>
            </a:extLst>
          </p:cNvPr>
          <p:cNvSpPr>
            <a:spLocks noGrp="1"/>
          </p:cNvSpPr>
          <p:nvPr>
            <p:ph type="title"/>
          </p:nvPr>
        </p:nvSpPr>
        <p:spPr/>
        <p:txBody>
          <a:bodyPr/>
          <a:lstStyle/>
          <a:p>
            <a:pPr algn="r" rtl="1"/>
            <a:r>
              <a:rPr lang="he-IL" dirty="0"/>
              <a:t>סיכום ומסקנות</a:t>
            </a:r>
            <a:endParaRPr lang="en-US" dirty="0"/>
          </a:p>
        </p:txBody>
      </p:sp>
      <p:sp>
        <p:nvSpPr>
          <p:cNvPr id="3" name="Content Placeholder 2">
            <a:extLst>
              <a:ext uri="{FF2B5EF4-FFF2-40B4-BE49-F238E27FC236}">
                <a16:creationId xmlns:a16="http://schemas.microsoft.com/office/drawing/2014/main" id="{3B8AFD1C-EE1A-4451-AD26-C68ACFA1CF11}"/>
              </a:ext>
            </a:extLst>
          </p:cNvPr>
          <p:cNvSpPr>
            <a:spLocks noGrp="1"/>
          </p:cNvSpPr>
          <p:nvPr>
            <p:ph idx="1"/>
          </p:nvPr>
        </p:nvSpPr>
        <p:spPr/>
        <p:txBody>
          <a:bodyPr>
            <a:normAutofit/>
          </a:bodyPr>
          <a:lstStyle/>
          <a:p>
            <a:pPr algn="r" rtl="1"/>
            <a:r>
              <a:rPr lang="he-IL" sz="2400" dirty="0"/>
              <a:t>למדנו על שימוש בהיסטוגרמיה.</a:t>
            </a:r>
          </a:p>
          <a:p>
            <a:pPr algn="r" rtl="1"/>
            <a:r>
              <a:rPr lang="he-IL" sz="2400" dirty="0"/>
              <a:t>למדנו מדוע לפעמים כדאי לעבוד עם </a:t>
            </a:r>
            <a:r>
              <a:rPr lang="en-US" sz="2400" dirty="0"/>
              <a:t>GRAYSCALE</a:t>
            </a:r>
            <a:r>
              <a:rPr lang="he-IL" sz="2400" dirty="0"/>
              <a:t> ולא </a:t>
            </a:r>
            <a:r>
              <a:rPr lang="en-US" sz="2400" dirty="0"/>
              <a:t>RGB</a:t>
            </a:r>
            <a:r>
              <a:rPr lang="he-IL" sz="2400" dirty="0"/>
              <a:t>.</a:t>
            </a:r>
          </a:p>
          <a:p>
            <a:pPr algn="r" rtl="1"/>
            <a:r>
              <a:rPr lang="he-IL" sz="2400" dirty="0"/>
              <a:t>למדנו על שימו ב </a:t>
            </a:r>
            <a:r>
              <a:rPr lang="en-US" sz="2400" dirty="0"/>
              <a:t>M.S.E</a:t>
            </a:r>
            <a:r>
              <a:rPr lang="he-IL" sz="2400" dirty="0"/>
              <a:t>.</a:t>
            </a:r>
          </a:p>
          <a:p>
            <a:pPr algn="r" rtl="1"/>
            <a:r>
              <a:rPr lang="he-IL" sz="2400" dirty="0"/>
              <a:t>למדנו כיצד לבצע מעקב אחר אובייקטים בסרטוני וידיאו.</a:t>
            </a:r>
          </a:p>
          <a:p>
            <a:pPr algn="r" rtl="1"/>
            <a:r>
              <a:rPr lang="he-IL" sz="2400" dirty="0"/>
              <a:t>היה ניתן לראות כי במצב ככה וככה קיבלנו תוצאה טובה יותר ב</a:t>
            </a:r>
            <a:r>
              <a:rPr lang="en-US" sz="2400" dirty="0"/>
              <a:t>G</a:t>
            </a:r>
            <a:r>
              <a:rPr lang="he-IL" sz="2400" dirty="0"/>
              <a:t>/</a:t>
            </a:r>
            <a:r>
              <a:rPr lang="en-US" sz="2400" dirty="0"/>
              <a:t>R</a:t>
            </a:r>
            <a:br>
              <a:rPr lang="en-US" sz="2400" dirty="0"/>
            </a:br>
            <a:r>
              <a:rPr lang="he-IL" sz="2400" dirty="0"/>
              <a:t>.</a:t>
            </a:r>
            <a:br>
              <a:rPr lang="en-US" sz="2400" dirty="0"/>
            </a:br>
            <a:r>
              <a:rPr lang="he-IL" sz="2400" dirty="0"/>
              <a:t>.</a:t>
            </a:r>
          </a:p>
          <a:p>
            <a:pPr algn="r" rtl="1"/>
            <a:endParaRPr lang="he-IL" sz="2400" dirty="0">
              <a:solidFill>
                <a:srgbClr val="58C1BA"/>
              </a:solidFill>
            </a:endParaRPr>
          </a:p>
          <a:p>
            <a:pPr algn="r" rtl="1"/>
            <a:endParaRPr lang="he-IL" sz="2400" dirty="0"/>
          </a:p>
        </p:txBody>
      </p:sp>
    </p:spTree>
    <p:extLst>
      <p:ext uri="{BB962C8B-B14F-4D97-AF65-F5344CB8AC3E}">
        <p14:creationId xmlns:p14="http://schemas.microsoft.com/office/powerpoint/2010/main" val="40040043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7DC34-3415-477B-AFE3-D982099B4964}"/>
              </a:ext>
            </a:extLst>
          </p:cNvPr>
          <p:cNvSpPr>
            <a:spLocks noGrp="1"/>
          </p:cNvSpPr>
          <p:nvPr>
            <p:ph type="title"/>
          </p:nvPr>
        </p:nvSpPr>
        <p:spPr/>
        <p:txBody>
          <a:bodyPr/>
          <a:lstStyle/>
          <a:p>
            <a:pPr algn="r"/>
            <a:r>
              <a:rPr lang="he-IL" dirty="0"/>
              <a:t>בבילוגרפיה</a:t>
            </a:r>
            <a:endParaRPr lang="en-US" dirty="0"/>
          </a:p>
        </p:txBody>
      </p:sp>
      <p:sp>
        <p:nvSpPr>
          <p:cNvPr id="3" name="Content Placeholder 2">
            <a:extLst>
              <a:ext uri="{FF2B5EF4-FFF2-40B4-BE49-F238E27FC236}">
                <a16:creationId xmlns:a16="http://schemas.microsoft.com/office/drawing/2014/main" id="{97A27BCC-9F71-441E-B57C-7222635383AA}"/>
              </a:ext>
            </a:extLst>
          </p:cNvPr>
          <p:cNvSpPr>
            <a:spLocks noGrp="1"/>
          </p:cNvSpPr>
          <p:nvPr>
            <p:ph idx="1"/>
          </p:nvPr>
        </p:nvSpPr>
        <p:spPr/>
        <p:txBody>
          <a:bodyPr>
            <a:normAutofit fontScale="92500" lnSpcReduction="10000"/>
          </a:bodyPr>
          <a:lstStyle/>
          <a:p>
            <a:r>
              <a:rPr lang="en-US" sz="2400" dirty="0"/>
              <a:t>Object Tracking in Deep Learning, missinglink.ai:</a:t>
            </a:r>
          </a:p>
          <a:p>
            <a:pPr marL="0" indent="0">
              <a:buNone/>
            </a:pPr>
            <a:r>
              <a:rPr lang="en-US" sz="2400" dirty="0">
                <a:hlinkClick r:id="rId2">
                  <a:extLst>
                    <a:ext uri="{A12FA001-AC4F-418D-AE19-62706E023703}">
                      <ahyp:hlinkClr xmlns:ahyp="http://schemas.microsoft.com/office/drawing/2018/hyperlinkcolor" val="tx"/>
                    </a:ext>
                  </a:extLst>
                </a:hlinkClick>
              </a:rPr>
              <a:t>https://missinglink.ai/guides/computer-vision/object-tracking-deep-learning/</a:t>
            </a:r>
            <a:endParaRPr lang="en-US" sz="2400" dirty="0"/>
          </a:p>
          <a:p>
            <a:pPr algn="l"/>
            <a:r>
              <a:rPr lang="en-US" sz="2400" dirty="0"/>
              <a:t>RGB color model, Wikipedia:</a:t>
            </a:r>
          </a:p>
          <a:p>
            <a:pPr marL="0" indent="0" algn="l">
              <a:buNone/>
            </a:pPr>
            <a:r>
              <a:rPr lang="en-US" sz="2400" dirty="0">
                <a:hlinkClick r:id="rId3">
                  <a:extLst>
                    <a:ext uri="{A12FA001-AC4F-418D-AE19-62706E023703}">
                      <ahyp:hlinkClr xmlns:ahyp="http://schemas.microsoft.com/office/drawing/2018/hyperlinkcolor" val="tx"/>
                    </a:ext>
                  </a:extLst>
                </a:hlinkClick>
              </a:rPr>
              <a:t>https://en.wikipedia.org/wiki/RGB_color_model</a:t>
            </a:r>
            <a:endParaRPr lang="en-US" sz="2400" dirty="0"/>
          </a:p>
          <a:p>
            <a:pPr algn="l"/>
            <a:r>
              <a:rPr lang="en-US" sz="2400" dirty="0"/>
              <a:t>Color histogram, Wikipedia:</a:t>
            </a:r>
          </a:p>
          <a:p>
            <a:pPr marL="0" indent="0" algn="l">
              <a:buNone/>
            </a:pPr>
            <a:r>
              <a:rPr lang="en-US" sz="2400" dirty="0">
                <a:hlinkClick r:id="rId4">
                  <a:extLst>
                    <a:ext uri="{A12FA001-AC4F-418D-AE19-62706E023703}">
                      <ahyp:hlinkClr xmlns:ahyp="http://schemas.microsoft.com/office/drawing/2018/hyperlinkcolor" val="tx"/>
                    </a:ext>
                  </a:extLst>
                </a:hlinkClick>
              </a:rPr>
              <a:t>https://en.wikipedia.org/wiki/Color_histogram</a:t>
            </a:r>
            <a:endParaRPr lang="en-US" sz="2400" dirty="0"/>
          </a:p>
          <a:p>
            <a:r>
              <a:rPr lang="en-US" sz="2400" dirty="0"/>
              <a:t>Why do we convert from RGB to Grayscale?, Quora:</a:t>
            </a:r>
          </a:p>
          <a:p>
            <a:pPr marL="0" indent="0">
              <a:buNone/>
            </a:pPr>
            <a:r>
              <a:rPr lang="en-US" sz="2400" dirty="0">
                <a:hlinkClick r:id="rId5">
                  <a:extLst>
                    <a:ext uri="{A12FA001-AC4F-418D-AE19-62706E023703}">
                      <ahyp:hlinkClr xmlns:ahyp="http://schemas.microsoft.com/office/drawing/2018/hyperlinkcolor" val="tx"/>
                    </a:ext>
                  </a:extLst>
                </a:hlinkClick>
              </a:rPr>
              <a:t>https://www.quora.com/In-image-processing-applications-why-do-we-convert-from-RGB-to-Grayscale</a:t>
            </a:r>
            <a:endParaRPr lang="en-US" sz="2400" dirty="0"/>
          </a:p>
          <a:p>
            <a:pPr marL="0" indent="0">
              <a:buNone/>
            </a:pPr>
            <a:endParaRPr lang="en-US" b="1" i="0" dirty="0">
              <a:solidFill>
                <a:srgbClr val="0A1D3C"/>
              </a:solidFill>
              <a:effectLst/>
              <a:latin typeface="Samsung Sharp Sans"/>
            </a:endParaRPr>
          </a:p>
          <a:p>
            <a:endParaRPr lang="en-US" dirty="0"/>
          </a:p>
        </p:txBody>
      </p:sp>
    </p:spTree>
    <p:extLst>
      <p:ext uri="{BB962C8B-B14F-4D97-AF65-F5344CB8AC3E}">
        <p14:creationId xmlns:p14="http://schemas.microsoft.com/office/powerpoint/2010/main" val="10142861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DAACC-091F-4C51-8903-CA8EED53F947}"/>
              </a:ext>
            </a:extLst>
          </p:cNvPr>
          <p:cNvSpPr>
            <a:spLocks noGrp="1"/>
          </p:cNvSpPr>
          <p:nvPr>
            <p:ph type="title"/>
          </p:nvPr>
        </p:nvSpPr>
        <p:spPr/>
        <p:txBody>
          <a:bodyPr/>
          <a:lstStyle/>
          <a:p>
            <a:r>
              <a:rPr lang="en-US" dirty="0"/>
              <a:t>RGB</a:t>
            </a:r>
          </a:p>
        </p:txBody>
      </p:sp>
      <p:sp>
        <p:nvSpPr>
          <p:cNvPr id="3" name="Content Placeholder 2">
            <a:extLst>
              <a:ext uri="{FF2B5EF4-FFF2-40B4-BE49-F238E27FC236}">
                <a16:creationId xmlns:a16="http://schemas.microsoft.com/office/drawing/2014/main" id="{26926DAA-2BF9-44A4-83EA-75D7910550B0}"/>
              </a:ext>
            </a:extLst>
          </p:cNvPr>
          <p:cNvSpPr>
            <a:spLocks noGrp="1"/>
          </p:cNvSpPr>
          <p:nvPr>
            <p:ph idx="1"/>
          </p:nvPr>
        </p:nvSpPr>
        <p:spPr>
          <a:xfrm>
            <a:off x="2141166" y="1853248"/>
            <a:ext cx="8946541" cy="4195481"/>
          </a:xfrm>
        </p:spPr>
        <p:txBody>
          <a:bodyPr>
            <a:normAutofit/>
          </a:bodyPr>
          <a:lstStyle/>
          <a:p>
            <a:pPr algn="r" rtl="1"/>
            <a:r>
              <a:rPr lang="he-IL" sz="2400" dirty="0"/>
              <a:t>תחושת הצבע הנוצרת בעת צפייה בצג מחשב נגרמת מאיסוף האור הנפלט משלושה סוגי פיקסלים (אדום, ירוק וכחול) על ידי העין, לכן מכונה השיטה </a:t>
            </a:r>
            <a:r>
              <a:rPr lang="en-US" sz="2400" dirty="0"/>
              <a:t>RGB</a:t>
            </a:r>
            <a:r>
              <a:rPr lang="he-IL" sz="2400" dirty="0"/>
              <a:t> (</a:t>
            </a:r>
            <a:r>
              <a:rPr lang="en-US" sz="2400" dirty="0"/>
              <a:t>RED,GREEN AND BLUE</a:t>
            </a:r>
            <a:r>
              <a:rPr lang="he-IL" sz="2400" dirty="0"/>
              <a:t>).  הצבע על הצג נקבע על ידי שלושת העוצמות האלו. אם כן, נהוג לסמן את הצבעים לפי הכמות של אדום, ירוק וכחול שיש לשלב יחדיו על מנת ליצור את הגוון הדרוש בפיקסל הנוכחי.</a:t>
            </a:r>
            <a:endParaRPr lang="en-US" sz="2400" dirty="0"/>
          </a:p>
        </p:txBody>
      </p:sp>
      <p:pic>
        <p:nvPicPr>
          <p:cNvPr id="1028" name="Picture 4">
            <a:extLst>
              <a:ext uri="{FF2B5EF4-FFF2-40B4-BE49-F238E27FC236}">
                <a16:creationId xmlns:a16="http://schemas.microsoft.com/office/drawing/2014/main" id="{27CC6140-3DA1-493B-9492-5985013751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6111" y="4296550"/>
            <a:ext cx="2108732" cy="21087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97337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5E3A7-8F55-4BFD-B7FB-086560D2B74D}"/>
              </a:ext>
            </a:extLst>
          </p:cNvPr>
          <p:cNvSpPr>
            <a:spLocks noGrp="1"/>
          </p:cNvSpPr>
          <p:nvPr>
            <p:ph type="title"/>
          </p:nvPr>
        </p:nvSpPr>
        <p:spPr/>
        <p:txBody>
          <a:bodyPr/>
          <a:lstStyle/>
          <a:p>
            <a:r>
              <a:rPr lang="en-US" dirty="0"/>
              <a:t>GRAY SCALE</a:t>
            </a:r>
          </a:p>
        </p:txBody>
      </p:sp>
      <p:sp>
        <p:nvSpPr>
          <p:cNvPr id="3" name="Content Placeholder 2">
            <a:extLst>
              <a:ext uri="{FF2B5EF4-FFF2-40B4-BE49-F238E27FC236}">
                <a16:creationId xmlns:a16="http://schemas.microsoft.com/office/drawing/2014/main" id="{53E1EDB7-A3CB-46C5-BF34-6577224AC9FE}"/>
              </a:ext>
            </a:extLst>
          </p:cNvPr>
          <p:cNvSpPr>
            <a:spLocks noGrp="1"/>
          </p:cNvSpPr>
          <p:nvPr>
            <p:ph idx="1"/>
          </p:nvPr>
        </p:nvSpPr>
        <p:spPr>
          <a:xfrm>
            <a:off x="983353" y="1648756"/>
            <a:ext cx="8946541" cy="4195481"/>
          </a:xfrm>
        </p:spPr>
        <p:txBody>
          <a:bodyPr>
            <a:normAutofit/>
          </a:bodyPr>
          <a:lstStyle/>
          <a:p>
            <a:pPr algn="r" rtl="1"/>
            <a:r>
              <a:rPr lang="he-IL" sz="2400" dirty="0"/>
              <a:t>גווני אפור הם ערך כל פיקסל אשר מייצג כמות אור בלבד. כלומר, הוא נושא רק מידע על עוצמה. תמונות בגווני אפור, מעין מונוכרום שחור-לבן או אפור, מורכבות אך ורק מגווני אפור. הניגוד נע בין שחור בעוצמה החלשה ביותר ללבן בחזקתו.</a:t>
            </a:r>
            <a:endParaRPr lang="en-US" sz="2400" dirty="0"/>
          </a:p>
          <a:p>
            <a:pPr algn="r" rtl="1"/>
            <a:r>
              <a:rPr lang="he-IL" sz="2400" dirty="0"/>
              <a:t>עבור יישומים רבים של עיבוד תמונה, מידע צבעוני אינו שימושי לנו או אינו מצדיק את כוח החישוב הנוסף </a:t>
            </a:r>
            <a:r>
              <a:rPr lang="en-US" sz="2400" dirty="0">
                <a:latin typeface="Times New Roman" panose="02020603050405020304" pitchFamily="18" charset="0"/>
                <a:cs typeface="Times New Roman" panose="02020603050405020304" pitchFamily="18" charset="0"/>
              </a:rPr>
              <a:t>שעלינו להשקיע</a:t>
            </a:r>
            <a:r>
              <a:rPr lang="en-US" sz="2400" dirty="0"/>
              <a:t>.</a:t>
            </a:r>
            <a:r>
              <a:rPr lang="he-IL" sz="2400" dirty="0"/>
              <a:t> </a:t>
            </a:r>
            <a:br>
              <a:rPr lang="en-US" sz="2400" dirty="0"/>
            </a:br>
            <a:r>
              <a:rPr lang="he-IL" sz="2400" dirty="0"/>
              <a:t>אם איננו זקוקים לצבע, נוכל לשקול זאת כרעש. בהתחלה זה קצת לא אינטואיטיבי "לחשוב" בגווני אפור.</a:t>
            </a:r>
            <a:endParaRPr lang="en-US" sz="2400" dirty="0"/>
          </a:p>
          <a:p>
            <a:pPr algn="r" rtl="1"/>
            <a:r>
              <a:rPr lang="he-IL" sz="2400" dirty="0"/>
              <a:t>לדוגמא: בקורס עיבוד תמונה היה עלינו נדרש לשפר ניגודיות של תמונה, תהליך זה עשינו בעזרת המרת תמונת </a:t>
            </a:r>
            <a:r>
              <a:rPr lang="en-US" sz="2400" dirty="0"/>
              <a:t>RGB</a:t>
            </a:r>
            <a:r>
              <a:rPr lang="he-IL" sz="2400" dirty="0"/>
              <a:t> ל – </a:t>
            </a:r>
            <a:r>
              <a:rPr lang="en-US" sz="2400" dirty="0"/>
              <a:t>GRAYSCALE</a:t>
            </a:r>
            <a:r>
              <a:rPr lang="he-IL" sz="2400" dirty="0"/>
              <a:t> כדי לשפר את ערכי הניגודיות והבהירות ולאחר מכן החזרנו לה את צבעי ה</a:t>
            </a:r>
            <a:r>
              <a:rPr lang="en-US" sz="2400" dirty="0"/>
              <a:t>RGB</a:t>
            </a:r>
            <a:r>
              <a:rPr lang="he-IL" sz="2400" dirty="0"/>
              <a:t>.</a:t>
            </a:r>
            <a:endParaRPr lang="en-US" sz="2400" dirty="0"/>
          </a:p>
        </p:txBody>
      </p:sp>
      <p:pic>
        <p:nvPicPr>
          <p:cNvPr id="5" name="Picture 4">
            <a:extLst>
              <a:ext uri="{FF2B5EF4-FFF2-40B4-BE49-F238E27FC236}">
                <a16:creationId xmlns:a16="http://schemas.microsoft.com/office/drawing/2014/main" id="{80960EF6-30C7-4B43-B7B4-A75B8EC3F869}"/>
              </a:ext>
            </a:extLst>
          </p:cNvPr>
          <p:cNvPicPr>
            <a:picLocks noChangeAspect="1"/>
          </p:cNvPicPr>
          <p:nvPr/>
        </p:nvPicPr>
        <p:blipFill>
          <a:blip r:embed="rId2"/>
          <a:stretch>
            <a:fillRect/>
          </a:stretch>
        </p:blipFill>
        <p:spPr>
          <a:xfrm>
            <a:off x="10551422" y="1722782"/>
            <a:ext cx="657225" cy="4419600"/>
          </a:xfrm>
          <a:prstGeom prst="rect">
            <a:avLst/>
          </a:prstGeom>
        </p:spPr>
      </p:pic>
    </p:spTree>
    <p:extLst>
      <p:ext uri="{BB962C8B-B14F-4D97-AF65-F5344CB8AC3E}">
        <p14:creationId xmlns:p14="http://schemas.microsoft.com/office/powerpoint/2010/main" val="16569156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B93B1-4867-48D5-95B5-543FF3BFCEE1}"/>
              </a:ext>
            </a:extLst>
          </p:cNvPr>
          <p:cNvSpPr>
            <a:spLocks noGrp="1"/>
          </p:cNvSpPr>
          <p:nvPr>
            <p:ph type="title"/>
          </p:nvPr>
        </p:nvSpPr>
        <p:spPr/>
        <p:txBody>
          <a:bodyPr/>
          <a:lstStyle/>
          <a:p>
            <a:r>
              <a:rPr lang="en-US" dirty="0"/>
              <a:t>HISTOGRAM + BINS</a:t>
            </a:r>
          </a:p>
        </p:txBody>
      </p:sp>
      <p:sp>
        <p:nvSpPr>
          <p:cNvPr id="3" name="Content Placeholder 2">
            <a:extLst>
              <a:ext uri="{FF2B5EF4-FFF2-40B4-BE49-F238E27FC236}">
                <a16:creationId xmlns:a16="http://schemas.microsoft.com/office/drawing/2014/main" id="{71D6A2A8-CB9B-47F6-8AD1-B49F73CBD81B}"/>
              </a:ext>
            </a:extLst>
          </p:cNvPr>
          <p:cNvSpPr>
            <a:spLocks noGrp="1"/>
          </p:cNvSpPr>
          <p:nvPr>
            <p:ph idx="1"/>
          </p:nvPr>
        </p:nvSpPr>
        <p:spPr>
          <a:xfrm>
            <a:off x="3141868" y="1331259"/>
            <a:ext cx="8946541" cy="4195481"/>
          </a:xfrm>
        </p:spPr>
        <p:txBody>
          <a:bodyPr>
            <a:noAutofit/>
          </a:bodyPr>
          <a:lstStyle/>
          <a:p>
            <a:pPr algn="r" rtl="1"/>
            <a:r>
              <a:rPr lang="he-IL" dirty="0"/>
              <a:t>היסטוגרמה היא ייצוג לשכיחות נתונים מספריים. הצעד הראשון הוא יצירת "סל" (או "דלי"/</a:t>
            </a:r>
            <a:r>
              <a:rPr lang="en-US" dirty="0"/>
              <a:t>BIN</a:t>
            </a:r>
            <a:r>
              <a:rPr lang="he-IL" dirty="0"/>
              <a:t>) השומר את טווח הערכים - כלומר, לחלק את כל טווח הערכים לסדרת מרווחים - ואז לספור כמה ערכים נופלים בכל מרווח. </a:t>
            </a:r>
            <a:br>
              <a:rPr lang="en-US" dirty="0"/>
            </a:br>
            <a:endParaRPr lang="en-US" dirty="0"/>
          </a:p>
          <a:p>
            <a:pPr algn="r" rtl="1"/>
            <a:r>
              <a:rPr lang="he-IL" dirty="0"/>
              <a:t>בעיבוד תמונה וצילום, היסטוגרמת צבעים היא ייצוג של התפלגות הצבעים בתמונה. עבור תמונות דיגיטליות, היסטוגרמת צבעים מייצגת את מספר הפיקסלים שיש להם צבעים בכל אחת מרשימה קבועה של טווחי צבעים, המשתרעים על פני שטח הצבעים של התמונה, מערך כל הצבעים האפשריים.</a:t>
            </a:r>
            <a:br>
              <a:rPr lang="en-US" dirty="0"/>
            </a:br>
            <a:r>
              <a:rPr lang="he-IL" dirty="0"/>
              <a:t>ניתן לבנות את היסטוגרמת הצבעים לכל סוג של מרחב צבעים, לעתים קרובות משתמש ב- </a:t>
            </a:r>
            <a:r>
              <a:rPr lang="en-US" dirty="0"/>
              <a:t>RGB</a:t>
            </a:r>
            <a:r>
              <a:rPr lang="he-IL" dirty="0"/>
              <a:t>.</a:t>
            </a:r>
          </a:p>
          <a:p>
            <a:pPr algn="r" rtl="1"/>
            <a:endParaRPr lang="he-IL" dirty="0"/>
          </a:p>
          <a:p>
            <a:pPr algn="r" rtl="1"/>
            <a:r>
              <a:rPr lang="he-IL" dirty="0"/>
              <a:t>היסטוגרמה של תמונה מיוצרת תחילה על ידי דיסקרטיזציה של הצבעים בתמונה למספר סלים, וספירת מספר הפיקסלים של התמונה בכל סל.</a:t>
            </a:r>
          </a:p>
          <a:p>
            <a:pPr algn="r" rtl="1"/>
            <a:endParaRPr lang="he-IL" dirty="0"/>
          </a:p>
          <a:p>
            <a:pPr algn="r" rtl="1"/>
            <a:r>
              <a:rPr lang="he-IL" dirty="0"/>
              <a:t>שינוי מספר הסלים/גודלם משפיע על גווני התמונה האפשריים.</a:t>
            </a:r>
            <a:endParaRPr lang="en-US" dirty="0"/>
          </a:p>
        </p:txBody>
      </p:sp>
      <p:pic>
        <p:nvPicPr>
          <p:cNvPr id="2052" name="Picture 4">
            <a:extLst>
              <a:ext uri="{FF2B5EF4-FFF2-40B4-BE49-F238E27FC236}">
                <a16:creationId xmlns:a16="http://schemas.microsoft.com/office/drawing/2014/main" id="{8945AB39-1359-44CE-9A4B-FE37665B14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979109"/>
            <a:ext cx="4576863" cy="38788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35144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EA8F29-9B70-4E33-A58D-BA3216173C42}"/>
              </a:ext>
            </a:extLst>
          </p:cNvPr>
          <p:cNvSpPr>
            <a:spLocks noGrp="1"/>
          </p:cNvSpPr>
          <p:nvPr>
            <p:ph type="title"/>
          </p:nvPr>
        </p:nvSpPr>
        <p:spPr/>
        <p:txBody>
          <a:bodyPr/>
          <a:lstStyle/>
          <a:p>
            <a:r>
              <a:rPr lang="en-US" dirty="0">
                <a:solidFill>
                  <a:schemeClr val="tx1"/>
                </a:solidFill>
              </a:rPr>
              <a:t>M.S.E (Mean Square Error)</a:t>
            </a:r>
            <a:br>
              <a:rPr lang="en-US" dirty="0">
                <a:solidFill>
                  <a:schemeClr val="tx1"/>
                </a:solidFill>
              </a:rPr>
            </a:br>
            <a:r>
              <a:rPr lang="he-IL" b="0" dirty="0">
                <a:solidFill>
                  <a:schemeClr val="tx1"/>
                </a:solidFill>
                <a:effectLst/>
                <a:cs typeface="Arial" panose="020B0604020202020204" pitchFamily="34" charset="0"/>
              </a:rPr>
              <a:t>טעות ריבועית ממוצעת</a:t>
            </a:r>
            <a:br>
              <a:rPr lang="he-IL" b="0" dirty="0">
                <a:solidFill>
                  <a:schemeClr val="tx1"/>
                </a:solidFill>
                <a:effectLst/>
                <a:cs typeface="Arial" panose="020B0604020202020204" pitchFamily="34" charset="0"/>
              </a:rPr>
            </a:br>
            <a:br>
              <a:rPr lang="he-IL" b="0" i="0" dirty="0">
                <a:solidFill>
                  <a:schemeClr val="tx1"/>
                </a:solidFill>
                <a:effectLst/>
                <a:cs typeface="Arial" panose="020B0604020202020204" pitchFamily="34" charset="0"/>
              </a:rPr>
            </a:br>
            <a:br>
              <a:rPr lang="en-US" dirty="0">
                <a:solidFill>
                  <a:schemeClr val="tx1"/>
                </a:solidFill>
              </a:rPr>
            </a:br>
            <a:endParaRPr lang="en-US" dirty="0">
              <a:solidFill>
                <a:schemeClr val="tx1"/>
              </a:solidFill>
            </a:endParaRPr>
          </a:p>
        </p:txBody>
      </p:sp>
      <p:sp>
        <p:nvSpPr>
          <p:cNvPr id="3" name="Content Placeholder 2">
            <a:extLst>
              <a:ext uri="{FF2B5EF4-FFF2-40B4-BE49-F238E27FC236}">
                <a16:creationId xmlns:a16="http://schemas.microsoft.com/office/drawing/2014/main" id="{CBDEFA49-8C20-4806-9F9C-A2DA1C69C077}"/>
              </a:ext>
            </a:extLst>
          </p:cNvPr>
          <p:cNvSpPr>
            <a:spLocks noGrp="1"/>
          </p:cNvSpPr>
          <p:nvPr>
            <p:ph idx="1"/>
          </p:nvPr>
        </p:nvSpPr>
        <p:spPr>
          <a:xfrm>
            <a:off x="2664825" y="2052918"/>
            <a:ext cx="8946541" cy="4195481"/>
          </a:xfrm>
        </p:spPr>
        <p:txBody>
          <a:bodyPr>
            <a:normAutofit/>
          </a:bodyPr>
          <a:lstStyle/>
          <a:p>
            <a:pPr algn="r" rtl="1"/>
            <a:r>
              <a:rPr lang="he-IL" sz="2400" dirty="0"/>
              <a:t>טעות ריבועית ממוצעת מודדת את הממוצע הריבועי של ה"שגיאה", כלומר ההבדל בין התוצאה הרצויה לבין מה שנמדד. ההבדל נובע בגלל שהאובייקט זז, משנה צורה, לא שומר על צורתו המקורית.</a:t>
            </a:r>
            <a:br>
              <a:rPr lang="en-US" sz="2400" dirty="0"/>
            </a:br>
            <a:endParaRPr lang="he-IL" sz="2400" dirty="0"/>
          </a:p>
          <a:p>
            <a:pPr algn="r" rtl="1"/>
            <a:r>
              <a:rPr lang="he-IL" sz="2400" dirty="0"/>
              <a:t>בפוריקט זה אנו נשתמש ב </a:t>
            </a:r>
            <a:r>
              <a:rPr lang="en-US" sz="2400" dirty="0"/>
              <a:t>MSE</a:t>
            </a:r>
            <a:r>
              <a:rPr lang="he-IL" sz="2400" dirty="0"/>
              <a:t> על מנת להשוות בין ההיסטוגרמיות בכל פריים סמוך.</a:t>
            </a:r>
            <a:br>
              <a:rPr lang="he-IL" sz="2400" dirty="0"/>
            </a:br>
            <a:r>
              <a:rPr lang="he-IL" sz="2400" dirty="0"/>
              <a:t>נחפש את הפרמטרים הכי קרובים למה שסימנו בפריים הקודם בכך שהסימון בפריים הבא יהיה האזור עם ערך ה</a:t>
            </a:r>
            <a:r>
              <a:rPr lang="en-US" sz="2400" dirty="0"/>
              <a:t>MSE</a:t>
            </a:r>
            <a:r>
              <a:rPr lang="he-IL" sz="2400" dirty="0"/>
              <a:t> הנמוך ביותר(בטווח שהגדרנו).</a:t>
            </a:r>
            <a:endParaRPr lang="en-US" sz="2400" dirty="0"/>
          </a:p>
        </p:txBody>
      </p:sp>
    </p:spTree>
    <p:extLst>
      <p:ext uri="{BB962C8B-B14F-4D97-AF65-F5344CB8AC3E}">
        <p14:creationId xmlns:p14="http://schemas.microsoft.com/office/powerpoint/2010/main" val="5621264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C3C51-990D-44D3-875A-B410AACD818E}"/>
              </a:ext>
            </a:extLst>
          </p:cNvPr>
          <p:cNvSpPr>
            <a:spLocks noGrp="1"/>
          </p:cNvSpPr>
          <p:nvPr>
            <p:ph type="title"/>
          </p:nvPr>
        </p:nvSpPr>
        <p:spPr/>
        <p:txBody>
          <a:bodyPr/>
          <a:lstStyle/>
          <a:p>
            <a:pPr algn="r"/>
            <a:r>
              <a:rPr lang="he-IL" dirty="0"/>
              <a:t>רקע הבעיה</a:t>
            </a:r>
            <a:endParaRPr lang="en-US" dirty="0"/>
          </a:p>
        </p:txBody>
      </p:sp>
      <p:sp>
        <p:nvSpPr>
          <p:cNvPr id="3" name="Content Placeholder 2">
            <a:extLst>
              <a:ext uri="{FF2B5EF4-FFF2-40B4-BE49-F238E27FC236}">
                <a16:creationId xmlns:a16="http://schemas.microsoft.com/office/drawing/2014/main" id="{74B28D49-9868-4766-9757-01A849D1936F}"/>
              </a:ext>
            </a:extLst>
          </p:cNvPr>
          <p:cNvSpPr>
            <a:spLocks noGrp="1"/>
          </p:cNvSpPr>
          <p:nvPr>
            <p:ph idx="1"/>
          </p:nvPr>
        </p:nvSpPr>
        <p:spPr>
          <a:xfrm>
            <a:off x="225288" y="1431235"/>
            <a:ext cx="11703808" cy="5121965"/>
          </a:xfrm>
        </p:spPr>
        <p:txBody>
          <a:bodyPr>
            <a:normAutofit lnSpcReduction="10000"/>
          </a:bodyPr>
          <a:lstStyle/>
          <a:p>
            <a:pPr algn="r" rtl="1"/>
            <a:r>
              <a:rPr lang="he-IL" dirty="0"/>
              <a:t>מעקב אחר אובייקטים הוא תחום במסגרת ראיית המחשב, שמטרתו לעקוב אחר אובייקטים בזמן שהם נעים על פני סדרת סרטונים.</a:t>
            </a:r>
            <a:br>
              <a:rPr lang="en-US" dirty="0"/>
            </a:br>
            <a:r>
              <a:rPr lang="he-IL" dirty="0"/>
              <a:t>האובייקטים הם לעתים קרובות אנשים, אך עשויים להיות גם בעלי חיים, כלי רכב או חפצים מעניינים אחרים, כגון הכדור במשחק כדורגל. </a:t>
            </a:r>
            <a:br>
              <a:rPr lang="en-US" dirty="0"/>
            </a:br>
            <a:endParaRPr lang="he-IL" dirty="0"/>
          </a:p>
          <a:p>
            <a:pPr algn="r" rtl="1"/>
            <a:r>
              <a:rPr lang="he-IL" dirty="0"/>
              <a:t>למעקב אחר אובייקטים יש יישומים מעשיים רבים, כולל מעקב, הדמיה רפואית, ניתוח זרימת תנועה, מכוניות בנהיגה עצמית, ספירת אנשים וניתוח זרימת קהל ואינטראקציה בין אדם למחשב(</a:t>
            </a:r>
            <a:r>
              <a:rPr lang="en-US" dirty="0"/>
              <a:t>Deep learning</a:t>
            </a:r>
            <a:r>
              <a:rPr lang="he-IL" dirty="0"/>
              <a:t>).</a:t>
            </a:r>
          </a:p>
          <a:p>
            <a:pPr algn="r" rtl="1"/>
            <a:endParaRPr lang="he-IL" dirty="0"/>
          </a:p>
          <a:p>
            <a:pPr algn="r" rtl="1"/>
            <a:r>
              <a:rPr lang="he-IL" dirty="0"/>
              <a:t>מבחינה טכנית, מעקב אחר אובייקטים מתחיל בזיהוי אובייקטים - זיהוי אובייקטים בתמונה והקצאת תיבות הגבול שלהם(לדוגמא: מסגרת מלבנית). אלגוריתם מעקב האובייקטים מקצה "ערך" לכל אובייקט שמזוהה בתמונה, ובמסגרות הבאות מנסה לחפש ערך זהה ולזהות את המיקום החדש של אותו אובייקט בפריים החדש.</a:t>
            </a:r>
          </a:p>
          <a:p>
            <a:pPr algn="r" rtl="1"/>
            <a:endParaRPr lang="he-IL" dirty="0"/>
          </a:p>
          <a:p>
            <a:pPr algn="r" rtl="1"/>
            <a:r>
              <a:rPr lang="he-IL" dirty="0"/>
              <a:t>ישנם שני סוגים עיקריים של מעקב אחר אובייקטים:</a:t>
            </a:r>
          </a:p>
          <a:p>
            <a:pPr marL="0" indent="0" algn="r" rtl="1">
              <a:buNone/>
            </a:pPr>
            <a:r>
              <a:rPr lang="he-IL" dirty="0"/>
              <a:t>	</a:t>
            </a:r>
            <a:r>
              <a:rPr lang="he-IL" u="sng" dirty="0"/>
              <a:t>מעקב אחר אובייקטים לא מקוונים </a:t>
            </a:r>
            <a:r>
              <a:rPr lang="he-IL" dirty="0"/>
              <a:t>- מעקב אחר אובייקטים בסרטון מוקלט בו כל המסגרות, כולל פעילות עתידית, ידועות מראש.</a:t>
            </a:r>
          </a:p>
          <a:p>
            <a:pPr marL="0" indent="0" algn="r" rtl="1">
              <a:buNone/>
            </a:pPr>
            <a:r>
              <a:rPr lang="he-IL" dirty="0"/>
              <a:t>	</a:t>
            </a:r>
            <a:r>
              <a:rPr lang="he-IL" u="sng" dirty="0"/>
              <a:t>מעקב אחר אובייקטים מקוונים </a:t>
            </a:r>
            <a:r>
              <a:rPr lang="he-IL" dirty="0"/>
              <a:t>- מעקב אחר אובייקטים שנעשה בזרם וידאו חי, למשל, מצלמת מעקב. זה מאתגר יותר מכיוון 	שהאלגוריתם חייב לעבוד מהר, ולא ניתן לקחת מסגרות עתידיות ולשלב אותן בניתוח.</a:t>
            </a:r>
            <a:endParaRPr lang="en-US" dirty="0"/>
          </a:p>
        </p:txBody>
      </p:sp>
    </p:spTree>
    <p:extLst>
      <p:ext uri="{BB962C8B-B14F-4D97-AF65-F5344CB8AC3E}">
        <p14:creationId xmlns:p14="http://schemas.microsoft.com/office/powerpoint/2010/main" val="16765662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9461B-0991-45DF-8BF3-E176F99E8E76}"/>
              </a:ext>
            </a:extLst>
          </p:cNvPr>
          <p:cNvSpPr>
            <a:spLocks noGrp="1"/>
          </p:cNvSpPr>
          <p:nvPr>
            <p:ph type="title"/>
          </p:nvPr>
        </p:nvSpPr>
        <p:spPr/>
        <p:txBody>
          <a:bodyPr/>
          <a:lstStyle/>
          <a:p>
            <a:pPr algn="r"/>
            <a:r>
              <a:rPr lang="he-IL" dirty="0"/>
              <a:t>דוגמא:</a:t>
            </a:r>
            <a:endParaRPr lang="en-US" dirty="0"/>
          </a:p>
        </p:txBody>
      </p:sp>
      <p:pic>
        <p:nvPicPr>
          <p:cNvPr id="4" name="Picture 3">
            <a:extLst>
              <a:ext uri="{FF2B5EF4-FFF2-40B4-BE49-F238E27FC236}">
                <a16:creationId xmlns:a16="http://schemas.microsoft.com/office/drawing/2014/main" id="{7ECF9F64-01F0-4453-84E3-123FC3D294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0684" y="1697576"/>
            <a:ext cx="7924800" cy="4464304"/>
          </a:xfrm>
          <a:prstGeom prst="rect">
            <a:avLst/>
          </a:prstGeom>
        </p:spPr>
      </p:pic>
    </p:spTree>
    <p:extLst>
      <p:ext uri="{BB962C8B-B14F-4D97-AF65-F5344CB8AC3E}">
        <p14:creationId xmlns:p14="http://schemas.microsoft.com/office/powerpoint/2010/main" val="26096087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81A95-C9FD-4BAA-9D3A-5D5D44E3952B}"/>
              </a:ext>
            </a:extLst>
          </p:cNvPr>
          <p:cNvSpPr>
            <a:spLocks noGrp="1"/>
          </p:cNvSpPr>
          <p:nvPr>
            <p:ph type="title"/>
          </p:nvPr>
        </p:nvSpPr>
        <p:spPr>
          <a:xfrm>
            <a:off x="646111" y="452718"/>
            <a:ext cx="9404723" cy="829151"/>
          </a:xfrm>
        </p:spPr>
        <p:txBody>
          <a:bodyPr>
            <a:normAutofit/>
          </a:bodyPr>
          <a:lstStyle/>
          <a:p>
            <a:pPr algn="r" rtl="1"/>
            <a:r>
              <a:rPr lang="he-IL" dirty="0"/>
              <a:t>שלבי האלגוריתם – חלק א' תמונת </a:t>
            </a:r>
            <a:r>
              <a:rPr lang="en-US" dirty="0"/>
              <a:t>RGB</a:t>
            </a:r>
            <a:endParaRPr lang="en-US" dirty="0">
              <a:solidFill>
                <a:srgbClr val="FF0000"/>
              </a:solidFill>
            </a:endParaRPr>
          </a:p>
        </p:txBody>
      </p:sp>
      <p:sp>
        <p:nvSpPr>
          <p:cNvPr id="3" name="Content Placeholder 2">
            <a:extLst>
              <a:ext uri="{FF2B5EF4-FFF2-40B4-BE49-F238E27FC236}">
                <a16:creationId xmlns:a16="http://schemas.microsoft.com/office/drawing/2014/main" id="{2C868AA3-4FEF-41BB-B749-E2CAA631C4CE}"/>
              </a:ext>
            </a:extLst>
          </p:cNvPr>
          <p:cNvSpPr>
            <a:spLocks noGrp="1"/>
          </p:cNvSpPr>
          <p:nvPr>
            <p:ph idx="1"/>
          </p:nvPr>
        </p:nvSpPr>
        <p:spPr>
          <a:xfrm>
            <a:off x="1252025" y="1592576"/>
            <a:ext cx="10415613" cy="4812706"/>
          </a:xfrm>
        </p:spPr>
        <p:txBody>
          <a:bodyPr>
            <a:normAutofit/>
          </a:bodyPr>
          <a:lstStyle/>
          <a:p>
            <a:pPr algn="r" rtl="1"/>
            <a:r>
              <a:rPr lang="he-IL" sz="2400" dirty="0"/>
              <a:t> הצגת הפריים הראשון של הסרטון וניתנת האפשרות למשתמש לסמן את האובייקט שהוא רוצה לעקוב אחריו עם מסגרת מלבנית.</a:t>
            </a:r>
          </a:p>
          <a:p>
            <a:pPr algn="r" rtl="1"/>
            <a:r>
              <a:rPr lang="he-IL" sz="2400" dirty="0"/>
              <a:t>חישוב היסטוגרמית הצבעים בתוך המסגרת המלבנית.(ניתן לבחור את מספר ה</a:t>
            </a:r>
            <a:r>
              <a:rPr lang="en-US" sz="2400" dirty="0"/>
              <a:t>bins</a:t>
            </a:r>
            <a:r>
              <a:rPr lang="he-IL" sz="2400" dirty="0"/>
              <a:t> הרצויים)</a:t>
            </a:r>
          </a:p>
          <a:p>
            <a:pPr algn="r" rtl="1"/>
            <a:r>
              <a:rPr lang="he-IL" sz="2400" dirty="0"/>
              <a:t>נגדיר אזור חיפוש בפריים הבא של התמונה שם ננסה לחפש סביב מרכז הסימון הקודם מסגרת מלבנית עם ההיסטוגרמית הצבעים הכי קרובה למקורית.</a:t>
            </a:r>
          </a:p>
          <a:p>
            <a:pPr algn="r" rtl="1"/>
            <a:r>
              <a:rPr lang="he-IL" sz="2400" dirty="0"/>
              <a:t>כעת נעדכן את ההיסטוגמירה המקורית להיסטוגרמיה של הפריים החדש ונחזור על התהליך עד הפריים האחרון ונבדוק עם המעקב תקין.</a:t>
            </a:r>
          </a:p>
          <a:p>
            <a:pPr algn="r" rtl="1"/>
            <a:r>
              <a:rPr lang="he-IL" sz="2400" dirty="0"/>
              <a:t>נחזור על התהליך עם ארבעה סרטונים שונים וננתח את התוצאות.</a:t>
            </a:r>
            <a:endParaRPr lang="en-US" sz="2400" dirty="0"/>
          </a:p>
        </p:txBody>
      </p:sp>
    </p:spTree>
    <p:extLst>
      <p:ext uri="{BB962C8B-B14F-4D97-AF65-F5344CB8AC3E}">
        <p14:creationId xmlns:p14="http://schemas.microsoft.com/office/powerpoint/2010/main" val="252639028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441</TotalTime>
  <Words>1199</Words>
  <Application>Microsoft Office PowerPoint</Application>
  <PresentationFormat>Widescreen</PresentationFormat>
  <Paragraphs>90</Paragraphs>
  <Slides>23</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Century Gothic</vt:lpstr>
      <vt:lpstr>Samsung Sharp Sans</vt:lpstr>
      <vt:lpstr>Times New Roman</vt:lpstr>
      <vt:lpstr>Wingdings 3</vt:lpstr>
      <vt:lpstr>Ion</vt:lpstr>
      <vt:lpstr>פרויקט א מעבדה לעיבוד אותות – פרויקטון ב' Object Tracking in Video Using Color and Grayscale Histograms </vt:lpstr>
      <vt:lpstr>מונחים רלוונטים למצגת זו:</vt:lpstr>
      <vt:lpstr>RGB</vt:lpstr>
      <vt:lpstr>GRAY SCALE</vt:lpstr>
      <vt:lpstr>HISTOGRAM + BINS</vt:lpstr>
      <vt:lpstr>M.S.E (Mean Square Error) טעות ריבועית ממוצעת   </vt:lpstr>
      <vt:lpstr>רקע הבעיה</vt:lpstr>
      <vt:lpstr>דוגמא:</vt:lpstr>
      <vt:lpstr>שלבי האלגוריתם – חלק א' תמונת RGB</vt:lpstr>
      <vt:lpstr>שלבי האלגוריתם – חלק ב' תמונת Grayscale</vt:lpstr>
      <vt:lpstr>תוכנית פעולה לאור הבעיה </vt:lpstr>
      <vt:lpstr>בעיות משניות</vt:lpstr>
      <vt:lpstr>קטעי קוד</vt:lpstr>
      <vt:lpstr>תוצאות סימולציות עבור א RGB</vt:lpstr>
      <vt:lpstr>תוצאות סימולציות עבור א RGB</vt:lpstr>
      <vt:lpstr>תוצאות סימולציות עבור א RGB</vt:lpstr>
      <vt:lpstr>תוצאות סימולציות עבור א RGB</vt:lpstr>
      <vt:lpstr>תוצאות סימולציות עבור חלק ב’ GRAY</vt:lpstr>
      <vt:lpstr>תוצאות סימולציות עבור חלק ב’ GRAY</vt:lpstr>
      <vt:lpstr>תוצאות סימולציות עבור חלק ב’ GRAY</vt:lpstr>
      <vt:lpstr>תוצאות סימולציות עבור חלק ב’ GRAY</vt:lpstr>
      <vt:lpstr>סיכום ומסקנות</vt:lpstr>
      <vt:lpstr>בבילוגרפיה</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פרויקט א מעבדה לעיבוד אותות</dc:title>
  <dc:creator>ori sade</dc:creator>
  <cp:lastModifiedBy>ליאב כהן</cp:lastModifiedBy>
  <cp:revision>89</cp:revision>
  <dcterms:created xsi:type="dcterms:W3CDTF">2020-12-19T19:22:34Z</dcterms:created>
  <dcterms:modified xsi:type="dcterms:W3CDTF">2021-01-13T13:52:05Z</dcterms:modified>
</cp:coreProperties>
</file>